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68" r:id="rId15"/>
    <p:sldId id="272" r:id="rId16"/>
    <p:sldId id="269" r:id="rId17"/>
    <p:sldId id="270"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9ED38F49-D1E1-47A9-A2D6-76532A3D3F1F}">
          <p14:sldIdLst>
            <p14:sldId id="256"/>
            <p14:sldId id="257"/>
            <p14:sldId id="258"/>
            <p14:sldId id="259"/>
            <p14:sldId id="260"/>
            <p14:sldId id="261"/>
            <p14:sldId id="262"/>
            <p14:sldId id="263"/>
            <p14:sldId id="264"/>
            <p14:sldId id="265"/>
            <p14:sldId id="266"/>
            <p14:sldId id="267"/>
            <p14:sldId id="271"/>
            <p14:sldId id="268"/>
            <p14:sldId id="272"/>
            <p14:sldId id="269"/>
            <p14:sldId id="27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1C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8"/>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ED646FC1-CE38-4F3C-94F4-06E81DB4B0E8}" type="datetimeFigureOut">
              <a:rPr lang="fr-FR" smtClean="0"/>
              <a:t>23/01/2025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59483753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646FC1-CE38-4F3C-94F4-06E81DB4B0E8}" type="datetimeFigureOut">
              <a:rPr lang="fr-FR" smtClean="0"/>
              <a:t>23/01/2025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2565994537"/>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ED646FC1-CE38-4F3C-94F4-06E81DB4B0E8}" type="datetimeFigureOut">
              <a:rPr lang="fr-FR" smtClean="0"/>
              <a:t>23/01/2025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134731954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D646FC1-CE38-4F3C-94F4-06E81DB4B0E8}" type="datetimeFigureOut">
              <a:rPr lang="fr-FR" smtClean="0"/>
              <a:t>23/01/2025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3602143244"/>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D646FC1-CE38-4F3C-94F4-06E81DB4B0E8}" type="datetimeFigureOut">
              <a:rPr lang="fr-FR" smtClean="0"/>
              <a:t>23/01/2025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283916957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D646FC1-CE38-4F3C-94F4-06E81DB4B0E8}" type="datetimeFigureOut">
              <a:rPr lang="fr-FR" smtClean="0"/>
              <a:t>23/01/2025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176994654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646FC1-CE38-4F3C-94F4-06E81DB4B0E8}" type="datetimeFigureOut">
              <a:rPr lang="fr-FR" smtClean="0"/>
              <a:t>23/01/2025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418027826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4"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3"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D646FC1-CE38-4F3C-94F4-06E81DB4B0E8}" type="datetimeFigureOut">
              <a:rPr lang="fr-FR" smtClean="0"/>
              <a:t>23/01/2025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165243685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1"/>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D646FC1-CE38-4F3C-94F4-06E81DB4B0E8}" type="datetimeFigureOut">
              <a:rPr lang="fr-FR" smtClean="0"/>
              <a:t>23/01/2025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2692013325"/>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646FC1-CE38-4F3C-94F4-06E81DB4B0E8}" type="datetimeFigureOut">
              <a:rPr lang="fr-FR" smtClean="0"/>
              <a:t>23/01/2025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10508146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D646FC1-CE38-4F3C-94F4-06E81DB4B0E8}" type="datetimeFigureOut">
              <a:rPr lang="fr-FR" smtClean="0"/>
              <a:t>23/01/2025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EF17A6E-A468-402B-8C6A-0FBD62C08232}" type="slidenum">
              <a:rPr lang="fr-FR" smtClean="0"/>
              <a:t>‹#›</a:t>
            </a:fld>
            <a:endParaRPr lang="fr-FR"/>
          </a:p>
        </p:txBody>
      </p:sp>
    </p:spTree>
    <p:extLst>
      <p:ext uri="{BB962C8B-B14F-4D97-AF65-F5344CB8AC3E}">
        <p14:creationId xmlns:p14="http://schemas.microsoft.com/office/powerpoint/2010/main" val="368059586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3"/>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46FC1-CE38-4F3C-94F4-06E81DB4B0E8}" type="datetimeFigureOut">
              <a:rPr lang="fr-FR" smtClean="0"/>
              <a:t>23/01/2025</a:t>
            </a:fld>
            <a:endParaRPr lang="fr-FR"/>
          </a:p>
        </p:txBody>
      </p:sp>
      <p:sp>
        <p:nvSpPr>
          <p:cNvPr id="5" name="Espace réservé du pied de page 4"/>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F17A6E-A468-402B-8C6A-0FBD62C08232}" type="slidenum">
              <a:rPr lang="fr-FR" smtClean="0"/>
              <a:t>‹#›</a:t>
            </a:fld>
            <a:endParaRPr lang="fr-FR"/>
          </a:p>
        </p:txBody>
      </p:sp>
    </p:spTree>
    <p:extLst>
      <p:ext uri="{BB962C8B-B14F-4D97-AF65-F5344CB8AC3E}">
        <p14:creationId xmlns:p14="http://schemas.microsoft.com/office/powerpoint/2010/main" val="620746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764707"/>
            <a:ext cx="7772400" cy="1470025"/>
          </a:xfrm>
        </p:spPr>
        <p:txBody>
          <a:bodyPr/>
          <a:lstStyle/>
          <a:p>
            <a:r>
              <a:rPr lang="fr-FR" dirty="0" smtClean="0">
                <a:latin typeface="Arial Black" pitchFamily="34" charset="0"/>
              </a:rPr>
              <a:t>LA RÉDACTION ADMINISTRATIVE</a:t>
            </a:r>
            <a:endParaRPr lang="fr-FR" dirty="0">
              <a:latin typeface="Arial Black" pitchFamily="34" charset="0"/>
            </a:endParaRPr>
          </a:p>
        </p:txBody>
      </p:sp>
      <p:sp>
        <p:nvSpPr>
          <p:cNvPr id="3" name="Sous-titre 2"/>
          <p:cNvSpPr>
            <a:spLocks noGrp="1"/>
          </p:cNvSpPr>
          <p:nvPr>
            <p:ph type="subTitle" idx="1"/>
          </p:nvPr>
        </p:nvSpPr>
        <p:spPr>
          <a:xfrm>
            <a:off x="467544" y="3429000"/>
            <a:ext cx="8280920" cy="2448272"/>
          </a:xfrm>
        </p:spPr>
        <p:txBody>
          <a:bodyPr>
            <a:normAutofit/>
          </a:bodyPr>
          <a:lstStyle/>
          <a:p>
            <a:r>
              <a:rPr lang="fr-FR" dirty="0" smtClean="0"/>
              <a:t>Présenté par :</a:t>
            </a:r>
          </a:p>
          <a:p>
            <a:r>
              <a:rPr lang="fr-FR" sz="4000" b="1" dirty="0" smtClean="0">
                <a:solidFill>
                  <a:srgbClr val="00B050"/>
                </a:solidFill>
                <a:latin typeface="Arial Black" pitchFamily="34" charset="0"/>
              </a:rPr>
              <a:t>KONAI Josué</a:t>
            </a:r>
          </a:p>
          <a:p>
            <a:r>
              <a:rPr lang="fr-FR" b="1" dirty="0" smtClean="0"/>
              <a:t>Enseignant des Techniques Administratives </a:t>
            </a:r>
            <a:endParaRPr lang="fr-FR" b="1" dirty="0"/>
          </a:p>
        </p:txBody>
      </p:sp>
    </p:spTree>
    <p:extLst>
      <p:ext uri="{BB962C8B-B14F-4D97-AF65-F5344CB8AC3E}">
        <p14:creationId xmlns:p14="http://schemas.microsoft.com/office/powerpoint/2010/main" val="3957000434"/>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36912"/>
            <a:ext cx="8229600" cy="1143000"/>
          </a:xfrm>
        </p:spPr>
        <p:txBody>
          <a:bodyPr>
            <a:normAutofit/>
          </a:bodyPr>
          <a:lstStyle/>
          <a:p>
            <a:r>
              <a:rPr lang="fr-FR" sz="6000" b="1" dirty="0" smtClean="0">
                <a:solidFill>
                  <a:srgbClr val="1C1CF6"/>
                </a:solidFill>
              </a:rPr>
              <a:t>INTRODUCTION</a:t>
            </a:r>
            <a:endParaRPr lang="fr-FR" sz="6000" b="1" dirty="0">
              <a:solidFill>
                <a:srgbClr val="1C1CF6"/>
              </a:solidFill>
            </a:endParaRPr>
          </a:p>
        </p:txBody>
      </p:sp>
    </p:spTree>
    <p:extLst>
      <p:ext uri="{BB962C8B-B14F-4D97-AF65-F5344CB8AC3E}">
        <p14:creationId xmlns:p14="http://schemas.microsoft.com/office/powerpoint/2010/main" val="237556209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9"/>
            <a:ext cx="8229600" cy="850106"/>
          </a:xfrm>
        </p:spPr>
        <p:txBody>
          <a:bodyPr>
            <a:normAutofit/>
          </a:bodyPr>
          <a:lstStyle/>
          <a:p>
            <a:r>
              <a:rPr lang="fr-FR" b="1" dirty="0">
                <a:solidFill>
                  <a:srgbClr val="1C1CF6"/>
                </a:solidFill>
              </a:rPr>
              <a:t>Partie I : </a:t>
            </a:r>
            <a:r>
              <a:rPr lang="fr-FR" b="1" dirty="0" smtClean="0">
                <a:solidFill>
                  <a:srgbClr val="1C1CF6"/>
                </a:solidFill>
              </a:rPr>
              <a:t>GÉNÉRALITÉS</a:t>
            </a:r>
            <a:endParaRPr lang="fr-FR" dirty="0">
              <a:solidFill>
                <a:srgbClr val="1C1CF6"/>
              </a:solidFill>
            </a:endParaRPr>
          </a:p>
        </p:txBody>
      </p:sp>
      <p:sp>
        <p:nvSpPr>
          <p:cNvPr id="3" name="Espace réservé du contenu 2"/>
          <p:cNvSpPr>
            <a:spLocks noGrp="1"/>
          </p:cNvSpPr>
          <p:nvPr>
            <p:ph idx="1"/>
          </p:nvPr>
        </p:nvSpPr>
        <p:spPr>
          <a:xfrm>
            <a:off x="457200" y="1124744"/>
            <a:ext cx="8435280" cy="5184576"/>
          </a:xfrm>
        </p:spPr>
        <p:txBody>
          <a:bodyPr>
            <a:normAutofit fontScale="92500" lnSpcReduction="20000"/>
          </a:bodyPr>
          <a:lstStyle/>
          <a:p>
            <a:pPr marL="0" lvl="0" indent="0">
              <a:buNone/>
            </a:pPr>
            <a:r>
              <a:rPr lang="fr-FR" b="1" dirty="0" smtClean="0"/>
              <a:t>1- Exigences </a:t>
            </a:r>
            <a:r>
              <a:rPr lang="fr-FR" b="1" dirty="0"/>
              <a:t>de l'expression écrite</a:t>
            </a:r>
            <a:endParaRPr lang="fr-FR" dirty="0"/>
          </a:p>
          <a:p>
            <a:pPr marL="0" indent="0">
              <a:buNone/>
            </a:pPr>
            <a:r>
              <a:rPr lang="fr-FR" dirty="0"/>
              <a:t>L'expression écrite, comme l'expression orale développe différentes aptitudes :</a:t>
            </a:r>
          </a:p>
          <a:p>
            <a:pPr lvl="0"/>
            <a:r>
              <a:rPr lang="fr-FR" b="1" dirty="0"/>
              <a:t>oser s'exprimer en trouvant ses idées </a:t>
            </a:r>
            <a:r>
              <a:rPr lang="fr-FR" dirty="0"/>
              <a:t>(notion de fluidité mentale) et ses mots (notion de fluidité verbale ;</a:t>
            </a:r>
          </a:p>
          <a:p>
            <a:pPr lvl="0"/>
            <a:r>
              <a:rPr lang="fr-FR" b="1" dirty="0"/>
              <a:t>organiser sa pensée</a:t>
            </a:r>
            <a:r>
              <a:rPr lang="fr-FR" dirty="0"/>
              <a:t>, lui donner une logique d'expression ;</a:t>
            </a:r>
          </a:p>
          <a:p>
            <a:pPr lvl="0"/>
            <a:r>
              <a:rPr lang="fr-FR" b="1" dirty="0"/>
              <a:t>effectuer des synthèses</a:t>
            </a:r>
            <a:r>
              <a:rPr lang="fr-FR" dirty="0"/>
              <a:t>, avoir une pensée concise pour donner plus d'efficacité à l'expression ;</a:t>
            </a:r>
          </a:p>
          <a:p>
            <a:pPr lvl="0"/>
            <a:r>
              <a:rPr lang="fr-FR" b="1" dirty="0"/>
              <a:t>adapter son expression </a:t>
            </a:r>
            <a:r>
              <a:rPr lang="fr-FR" dirty="0"/>
              <a:t>(dimension relationnelle de l'expression).</a:t>
            </a:r>
          </a:p>
          <a:p>
            <a:pPr marL="0" indent="0">
              <a:buNone/>
            </a:pPr>
            <a:endParaRPr lang="fr-FR" dirty="0"/>
          </a:p>
        </p:txBody>
      </p:sp>
    </p:spTree>
    <p:extLst>
      <p:ext uri="{BB962C8B-B14F-4D97-AF65-F5344CB8AC3E}">
        <p14:creationId xmlns:p14="http://schemas.microsoft.com/office/powerpoint/2010/main" val="597302894"/>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9"/>
            <a:ext cx="8229600" cy="850106"/>
          </a:xfrm>
        </p:spPr>
        <p:txBody>
          <a:bodyPr>
            <a:normAutofit/>
          </a:bodyPr>
          <a:lstStyle/>
          <a:p>
            <a:pPr lvl="0" algn="l"/>
            <a:r>
              <a:rPr lang="fr-FR" sz="3300" b="1" dirty="0" smtClean="0"/>
              <a:t>2- Ecrire</a:t>
            </a:r>
            <a:r>
              <a:rPr lang="fr-FR" sz="3300" b="1" dirty="0"/>
              <a:t>, pourquoi faire </a:t>
            </a:r>
            <a:r>
              <a:rPr lang="fr-FR" sz="3300" b="1" dirty="0" smtClean="0"/>
              <a:t>?</a:t>
            </a:r>
            <a:endParaRPr lang="fr-FR" dirty="0"/>
          </a:p>
        </p:txBody>
      </p:sp>
      <p:sp>
        <p:nvSpPr>
          <p:cNvPr id="3" name="Espace réservé du contenu 2"/>
          <p:cNvSpPr>
            <a:spLocks noGrp="1"/>
          </p:cNvSpPr>
          <p:nvPr>
            <p:ph idx="1"/>
          </p:nvPr>
        </p:nvSpPr>
        <p:spPr>
          <a:xfrm>
            <a:off x="467544" y="1052736"/>
            <a:ext cx="8229600" cy="5184576"/>
          </a:xfrm>
        </p:spPr>
        <p:txBody>
          <a:bodyPr>
            <a:normAutofit lnSpcReduction="10000"/>
          </a:bodyPr>
          <a:lstStyle/>
          <a:p>
            <a:pPr lvl="0"/>
            <a:r>
              <a:rPr lang="fr-FR" b="1" dirty="0"/>
              <a:t>Pour informer, pour expliquer</a:t>
            </a:r>
            <a:r>
              <a:rPr lang="fr-FR" dirty="0"/>
              <a:t>, c'est-à-dire faire connaître et faire comprendre quelque chose à  quelqu'un ;</a:t>
            </a:r>
          </a:p>
          <a:p>
            <a:pPr lvl="0"/>
            <a:r>
              <a:rPr lang="fr-FR" b="1" dirty="0"/>
              <a:t>Pour questionner, pour solliciter </a:t>
            </a:r>
            <a:r>
              <a:rPr lang="fr-FR" dirty="0"/>
              <a:t>(lettre de demande) ;</a:t>
            </a:r>
          </a:p>
          <a:p>
            <a:pPr lvl="0"/>
            <a:r>
              <a:rPr lang="fr-FR" b="1" dirty="0"/>
              <a:t>Pour argumenter</a:t>
            </a:r>
            <a:r>
              <a:rPr lang="fr-FR" dirty="0"/>
              <a:t>, c'est-à-dire justifier un d'un avis, d'une décision ;</a:t>
            </a:r>
          </a:p>
          <a:p>
            <a:pPr lvl="0"/>
            <a:r>
              <a:rPr lang="fr-FR" b="1" dirty="0"/>
              <a:t>Pour attribuer, pour refuser, pour confirmer, pour notifier</a:t>
            </a:r>
            <a:r>
              <a:rPr lang="fr-FR" dirty="0"/>
              <a:t> (lettre de réponse) ;</a:t>
            </a:r>
          </a:p>
          <a:p>
            <a:pPr lvl="0"/>
            <a:r>
              <a:rPr lang="fr-FR" b="1" dirty="0"/>
              <a:t>Pour contraindre, pour sanctionner</a:t>
            </a:r>
            <a:r>
              <a:rPr lang="fr-FR" dirty="0"/>
              <a:t>.</a:t>
            </a:r>
          </a:p>
          <a:p>
            <a:pPr marL="0" indent="0">
              <a:buNone/>
            </a:pPr>
            <a:endParaRPr lang="fr-FR" dirty="0"/>
          </a:p>
        </p:txBody>
      </p:sp>
    </p:spTree>
    <p:extLst>
      <p:ext uri="{BB962C8B-B14F-4D97-AF65-F5344CB8AC3E}">
        <p14:creationId xmlns:p14="http://schemas.microsoft.com/office/powerpoint/2010/main" val="3682220416"/>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836715"/>
            <a:ext cx="8229600" cy="5289451"/>
          </a:xfrm>
        </p:spPr>
        <p:txBody>
          <a:bodyPr/>
          <a:lstStyle/>
          <a:p>
            <a:pPr marL="0" lvl="0" indent="0">
              <a:buNone/>
            </a:pPr>
            <a:r>
              <a:rPr lang="fr-FR" b="1" dirty="0" smtClean="0"/>
              <a:t>3- Les </a:t>
            </a:r>
            <a:r>
              <a:rPr lang="fr-FR" b="1" dirty="0"/>
              <a:t>différents types de correspondance</a:t>
            </a:r>
            <a:endParaRPr lang="fr-FR" dirty="0"/>
          </a:p>
          <a:p>
            <a:pPr lvl="0"/>
            <a:r>
              <a:rPr lang="fr-FR" dirty="0"/>
              <a:t>La correspondance personnelle (expression libre) ;</a:t>
            </a:r>
          </a:p>
          <a:p>
            <a:pPr lvl="0"/>
            <a:r>
              <a:rPr lang="fr-FR" dirty="0"/>
              <a:t>La correspondance commerciale (expression contrôlée) ;</a:t>
            </a:r>
          </a:p>
          <a:p>
            <a:pPr lvl="0"/>
            <a:r>
              <a:rPr lang="fr-FR" b="1" dirty="0"/>
              <a:t>La correspondance administrative </a:t>
            </a:r>
            <a:r>
              <a:rPr lang="fr-FR" dirty="0"/>
              <a:t>(expression contrôlée).</a:t>
            </a:r>
          </a:p>
          <a:p>
            <a:endParaRPr lang="fr-FR" dirty="0"/>
          </a:p>
        </p:txBody>
      </p:sp>
    </p:spTree>
    <p:extLst>
      <p:ext uri="{BB962C8B-B14F-4D97-AF65-F5344CB8AC3E}">
        <p14:creationId xmlns:p14="http://schemas.microsoft.com/office/powerpoint/2010/main" val="2055292534"/>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780928"/>
            <a:ext cx="8229600" cy="1143000"/>
          </a:xfrm>
        </p:spPr>
        <p:txBody>
          <a:bodyPr>
            <a:normAutofit fontScale="90000"/>
          </a:bodyPr>
          <a:lstStyle/>
          <a:p>
            <a:r>
              <a:rPr lang="fr-FR" b="1" dirty="0">
                <a:solidFill>
                  <a:srgbClr val="1C1CF6"/>
                </a:solidFill>
              </a:rPr>
              <a:t>Partie II : LA LETTRE ADMINISTRATIVE </a:t>
            </a:r>
            <a:endParaRPr lang="fr-FR" dirty="0">
              <a:solidFill>
                <a:srgbClr val="1C1CF6"/>
              </a:solidFill>
            </a:endParaRPr>
          </a:p>
        </p:txBody>
      </p:sp>
    </p:spTree>
    <p:extLst>
      <p:ext uri="{BB962C8B-B14F-4D97-AF65-F5344CB8AC3E}">
        <p14:creationId xmlns:p14="http://schemas.microsoft.com/office/powerpoint/2010/main" val="417770674"/>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II.1. Qualités d’une bonne lettre :</a:t>
            </a:r>
            <a:endParaRPr lang="fr-FR" dirty="0"/>
          </a:p>
        </p:txBody>
      </p:sp>
      <p:sp>
        <p:nvSpPr>
          <p:cNvPr id="4" name="Espace réservé du contenu 2"/>
          <p:cNvSpPr>
            <a:spLocks noGrp="1"/>
          </p:cNvSpPr>
          <p:nvPr>
            <p:ph idx="1"/>
          </p:nvPr>
        </p:nvSpPr>
        <p:spPr/>
        <p:txBody>
          <a:bodyPr>
            <a:normAutofit fontScale="85000" lnSpcReduction="10000"/>
          </a:bodyPr>
          <a:lstStyle/>
          <a:p>
            <a:pPr lvl="0"/>
            <a:r>
              <a:rPr lang="fr-FR" b="1" dirty="0" smtClean="0"/>
              <a:t>Une </a:t>
            </a:r>
            <a:r>
              <a:rPr lang="fr-FR" b="1" dirty="0"/>
              <a:t>bonne présentation : </a:t>
            </a:r>
            <a:r>
              <a:rPr lang="fr-FR" dirty="0"/>
              <a:t>Sobriété dans l’ordonnance générale et une disposition agréable ;</a:t>
            </a:r>
          </a:p>
          <a:p>
            <a:pPr lvl="0"/>
            <a:r>
              <a:rPr lang="fr-FR" b="1" dirty="0"/>
              <a:t>Une précision et une clarté : </a:t>
            </a:r>
            <a:r>
              <a:rPr lang="fr-FR" dirty="0"/>
              <a:t>Dire exactement ce dont il s’agit en mentionnant les détails indispensables, grouper les idées dans un ordre logique, rechercher la netteté et le naturel dans l’expression ;</a:t>
            </a:r>
          </a:p>
          <a:p>
            <a:pPr lvl="0"/>
            <a:r>
              <a:rPr lang="fr-FR" b="1" dirty="0"/>
              <a:t>Une concision : </a:t>
            </a:r>
            <a:r>
              <a:rPr lang="fr-FR" dirty="0"/>
              <a:t>Ne dire que ce qui est nécessaire, éviter toute prolixité (phrase contenant un grand nombre de mots) ou circonlocution oiseuse (qui exprime une pensée de manière indirecte ou imprécise).</a:t>
            </a:r>
          </a:p>
          <a:p>
            <a:pPr marL="0" indent="0">
              <a:buNone/>
            </a:pPr>
            <a:endParaRPr lang="fr-FR" dirty="0"/>
          </a:p>
        </p:txBody>
      </p:sp>
    </p:spTree>
    <p:extLst>
      <p:ext uri="{BB962C8B-B14F-4D97-AF65-F5344CB8AC3E}">
        <p14:creationId xmlns:p14="http://schemas.microsoft.com/office/powerpoint/2010/main" val="1508252514"/>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sz="3600" b="1" dirty="0"/>
              <a:t>II.2. Le style </a:t>
            </a:r>
            <a:endParaRPr lang="fr-FR" sz="3600" dirty="0"/>
          </a:p>
        </p:txBody>
      </p:sp>
      <p:sp>
        <p:nvSpPr>
          <p:cNvPr id="3" name="Espace réservé du contenu 2"/>
          <p:cNvSpPr>
            <a:spLocks noGrp="1"/>
          </p:cNvSpPr>
          <p:nvPr>
            <p:ph idx="1"/>
          </p:nvPr>
        </p:nvSpPr>
        <p:spPr>
          <a:xfrm>
            <a:off x="457200" y="1124747"/>
            <a:ext cx="8363272" cy="5001419"/>
          </a:xfrm>
        </p:spPr>
        <p:txBody>
          <a:bodyPr>
            <a:normAutofit/>
          </a:bodyPr>
          <a:lstStyle/>
          <a:p>
            <a:pPr marL="0" indent="0" algn="just">
              <a:buNone/>
            </a:pPr>
            <a:r>
              <a:rPr lang="fr-FR" dirty="0"/>
              <a:t>En correspondance, il faut éviter le style télégraphique (la télégraphie est un système qui permet de transmettre rapidement et au loin des nouvelles), souvent, la compréhension du texte prête à confusion.</a:t>
            </a:r>
          </a:p>
          <a:p>
            <a:pPr marL="0" indent="0" algn="just">
              <a:buNone/>
            </a:pPr>
            <a:r>
              <a:rPr lang="fr-FR" b="1" dirty="0"/>
              <a:t>Exemples : 	</a:t>
            </a:r>
            <a:endParaRPr lang="fr-FR" b="1" dirty="0" smtClean="0"/>
          </a:p>
          <a:p>
            <a:pPr marL="0" indent="0" algn="just">
              <a:buNone/>
            </a:pPr>
            <a:r>
              <a:rPr lang="fr-FR" dirty="0" smtClean="0"/>
              <a:t>1</a:t>
            </a:r>
            <a:r>
              <a:rPr lang="fr-FR" dirty="0"/>
              <a:t>)- La peur des chinois fit trembler le monde ;</a:t>
            </a:r>
          </a:p>
          <a:p>
            <a:pPr marL="0" indent="0" algn="just">
              <a:buNone/>
            </a:pPr>
            <a:r>
              <a:rPr lang="fr-FR" dirty="0" smtClean="0"/>
              <a:t>2</a:t>
            </a:r>
            <a:r>
              <a:rPr lang="fr-FR" dirty="0"/>
              <a:t>)- Pendez pas gracier.</a:t>
            </a:r>
          </a:p>
          <a:p>
            <a:pPr marL="0" indent="0" algn="just">
              <a:buNone/>
            </a:pPr>
            <a:endParaRPr lang="fr-FR" dirty="0"/>
          </a:p>
        </p:txBody>
      </p:sp>
    </p:spTree>
    <p:extLst>
      <p:ext uri="{BB962C8B-B14F-4D97-AF65-F5344CB8AC3E}">
        <p14:creationId xmlns:p14="http://schemas.microsoft.com/office/powerpoint/2010/main" val="1571148242"/>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marL="0" indent="0">
              <a:buNone/>
            </a:pPr>
            <a:r>
              <a:rPr lang="fr-FR" sz="3600" b="1" dirty="0"/>
              <a:t>LA BRUYERE A DIT : </a:t>
            </a:r>
            <a:r>
              <a:rPr lang="fr-FR" sz="3600" b="1" dirty="0" smtClean="0"/>
              <a:t> </a:t>
            </a:r>
            <a:r>
              <a:rPr lang="fr-FR" sz="3600" b="1" i="1" dirty="0" smtClean="0"/>
              <a:t>Tout </a:t>
            </a:r>
            <a:r>
              <a:rPr lang="fr-FR" sz="3600" b="1" i="1" dirty="0"/>
              <a:t>écrivain, pour écrire nettement, doit se mettre à la place de ses lecteurs, examiner son propre ouvrage comme quelque chose qui lui est nouveau, qu’il lit pour la première </a:t>
            </a:r>
            <a:r>
              <a:rPr lang="fr-FR" sz="3600" b="1" i="1" dirty="0" smtClean="0"/>
              <a:t>fois </a:t>
            </a:r>
            <a:endParaRPr lang="fr-FR" sz="3600" dirty="0"/>
          </a:p>
          <a:p>
            <a:pPr marL="0" indent="0">
              <a:buNone/>
            </a:pPr>
            <a:endParaRPr lang="fr-FR" sz="3600" dirty="0"/>
          </a:p>
        </p:txBody>
      </p:sp>
    </p:spTree>
    <p:extLst>
      <p:ext uri="{BB962C8B-B14F-4D97-AF65-F5344CB8AC3E}">
        <p14:creationId xmlns:p14="http://schemas.microsoft.com/office/powerpoint/2010/main" val="209645650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t>II.3. La présentation de la lettre </a:t>
            </a:r>
            <a:r>
              <a:rPr lang="fr-FR" b="1" dirty="0" smtClean="0"/>
              <a:t>:</a:t>
            </a:r>
            <a:endParaRPr lang="fr-FR" dirty="0"/>
          </a:p>
        </p:txBody>
      </p:sp>
      <p:sp>
        <p:nvSpPr>
          <p:cNvPr id="3" name="Espace réservé du contenu 2"/>
          <p:cNvSpPr>
            <a:spLocks noGrp="1"/>
          </p:cNvSpPr>
          <p:nvPr>
            <p:ph idx="1"/>
          </p:nvPr>
        </p:nvSpPr>
        <p:spPr>
          <a:xfrm>
            <a:off x="323528" y="1600203"/>
            <a:ext cx="8496944" cy="4525963"/>
          </a:xfrm>
        </p:spPr>
        <p:txBody>
          <a:bodyPr>
            <a:normAutofit/>
          </a:bodyPr>
          <a:lstStyle/>
          <a:p>
            <a:pPr marL="0" indent="0">
              <a:buNone/>
            </a:pPr>
            <a:r>
              <a:rPr lang="fr-FR" dirty="0" smtClean="0"/>
              <a:t>Dans </a:t>
            </a:r>
            <a:r>
              <a:rPr lang="fr-FR" dirty="0"/>
              <a:t>la mesure du possible, essayez d’organiser la page de format A4 de la manière suivante :</a:t>
            </a:r>
          </a:p>
          <a:p>
            <a:pPr lvl="0"/>
            <a:r>
              <a:rPr lang="fr-FR" dirty="0"/>
              <a:t>L’en-tête occupera le un quart (1/4) supérieur de la page ; </a:t>
            </a:r>
          </a:p>
          <a:p>
            <a:pPr lvl="0"/>
            <a:r>
              <a:rPr lang="fr-FR" dirty="0"/>
              <a:t>Le corps occupera la moitié centrale de la page ;</a:t>
            </a:r>
          </a:p>
          <a:p>
            <a:pPr lvl="0"/>
            <a:r>
              <a:rPr lang="fr-FR" dirty="0"/>
              <a:t>La signature (y compris les cachets, griffe et pièces jointes) occupera le quart (1/4) inférieur de la page.</a:t>
            </a:r>
          </a:p>
          <a:p>
            <a:pPr marL="0" indent="0">
              <a:buNone/>
            </a:pPr>
            <a:endParaRPr lang="fr-FR" dirty="0"/>
          </a:p>
        </p:txBody>
      </p:sp>
    </p:spTree>
    <p:extLst>
      <p:ext uri="{BB962C8B-B14F-4D97-AF65-F5344CB8AC3E}">
        <p14:creationId xmlns:p14="http://schemas.microsoft.com/office/powerpoint/2010/main" val="1884167057"/>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000" b="1" dirty="0" smtClean="0"/>
              <a:t>II.4. Les formes de la lettre administrative </a:t>
            </a:r>
            <a:endParaRPr lang="fr-FR" dirty="0"/>
          </a:p>
        </p:txBody>
      </p:sp>
      <p:sp>
        <p:nvSpPr>
          <p:cNvPr id="3" name="Espace réservé du contenu 2"/>
          <p:cNvSpPr>
            <a:spLocks noGrp="1"/>
          </p:cNvSpPr>
          <p:nvPr>
            <p:ph idx="1"/>
          </p:nvPr>
        </p:nvSpPr>
        <p:spPr>
          <a:xfrm>
            <a:off x="323528" y="1268761"/>
            <a:ext cx="8363272" cy="5256584"/>
          </a:xfrm>
        </p:spPr>
        <p:txBody>
          <a:bodyPr>
            <a:normAutofit lnSpcReduction="10000"/>
          </a:bodyPr>
          <a:lstStyle/>
          <a:p>
            <a:pPr marL="0" indent="0">
              <a:buNone/>
            </a:pPr>
            <a:r>
              <a:rPr lang="fr-FR" b="1" dirty="0" smtClean="0"/>
              <a:t>II.4.1</a:t>
            </a:r>
            <a:r>
              <a:rPr lang="fr-FR" b="1" dirty="0"/>
              <a:t>. </a:t>
            </a:r>
            <a:r>
              <a:rPr lang="fr-FR" b="1" dirty="0" smtClean="0"/>
              <a:t>La lettre administrative en forme </a:t>
            </a:r>
            <a:r>
              <a:rPr lang="fr-FR" b="1" dirty="0"/>
              <a:t>administrative </a:t>
            </a:r>
            <a:r>
              <a:rPr lang="fr-FR" dirty="0"/>
              <a:t>:</a:t>
            </a:r>
          </a:p>
          <a:p>
            <a:pPr marL="0" indent="0" algn="just">
              <a:buNone/>
            </a:pPr>
            <a:r>
              <a:rPr lang="fr-FR" dirty="0"/>
              <a:t>Cette forme de lettre est utilisée dans le cadre d’une correspondance entre deux administrations distinctes et comportant un caractère professionnel :</a:t>
            </a:r>
          </a:p>
          <a:p>
            <a:pPr marL="0" indent="0" algn="just">
              <a:buNone/>
            </a:pPr>
            <a:endParaRPr lang="fr-FR" dirty="0" smtClean="0"/>
          </a:p>
          <a:p>
            <a:pPr marL="0" indent="0" algn="just">
              <a:buNone/>
            </a:pPr>
            <a:r>
              <a:rPr lang="fr-FR" dirty="0" smtClean="0"/>
              <a:t>Exemple </a:t>
            </a:r>
            <a:r>
              <a:rPr lang="fr-FR" dirty="0"/>
              <a:t>1 : Un Chef de Centre de Santé répond à une demande du Chef de District relative à la mise en œuvre de la politique de distribution des moustiquaires dans son aire de santé.</a:t>
            </a:r>
          </a:p>
          <a:p>
            <a:pPr marL="0" indent="0">
              <a:buNone/>
            </a:pPr>
            <a:endParaRPr lang="fr-FR" dirty="0"/>
          </a:p>
        </p:txBody>
      </p:sp>
    </p:spTree>
    <p:extLst>
      <p:ext uri="{BB962C8B-B14F-4D97-AF65-F5344CB8AC3E}">
        <p14:creationId xmlns:p14="http://schemas.microsoft.com/office/powerpoint/2010/main" val="203193613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404664"/>
            <a:ext cx="8229600" cy="5400600"/>
          </a:xfrm>
        </p:spPr>
        <p:txBody>
          <a:bodyPr>
            <a:normAutofit/>
          </a:bodyPr>
          <a:lstStyle/>
          <a:p>
            <a:pPr marL="0" indent="0" algn="just">
              <a:buNone/>
            </a:pPr>
            <a:r>
              <a:rPr lang="fr-FR" dirty="0" smtClean="0"/>
              <a:t>Cette forme de lettre est, également, utilisée dans le cadre d'une correspondance entre un émetteur et un récepteur appartenant à la même entité administrative.</a:t>
            </a:r>
          </a:p>
          <a:p>
            <a:pPr marL="0" indent="0" algn="just">
              <a:buNone/>
            </a:pPr>
            <a:endParaRPr lang="fr-FR" dirty="0" smtClean="0"/>
          </a:p>
          <a:p>
            <a:pPr marL="0" indent="0" algn="just">
              <a:buNone/>
            </a:pPr>
            <a:r>
              <a:rPr lang="fr-FR" u="sng" dirty="0"/>
              <a:t>Exemple 2</a:t>
            </a:r>
            <a:r>
              <a:rPr lang="fr-FR" dirty="0"/>
              <a:t> : Un formateur effectue une demande de temps partiel ou sollicite un bilan de compétences à son autorité supérieure (Direction) et sous couvert de son chef de service.</a:t>
            </a:r>
          </a:p>
          <a:p>
            <a:pPr marL="0" indent="0" algn="just">
              <a:buNone/>
            </a:pPr>
            <a:endParaRPr lang="fr-FR" dirty="0" smtClean="0"/>
          </a:p>
          <a:p>
            <a:pPr marL="0" indent="0" algn="just">
              <a:buNone/>
            </a:pPr>
            <a:endParaRPr lang="fr-FR" dirty="0"/>
          </a:p>
        </p:txBody>
      </p:sp>
    </p:spTree>
    <p:extLst>
      <p:ext uri="{BB962C8B-B14F-4D97-AF65-F5344CB8AC3E}">
        <p14:creationId xmlns:p14="http://schemas.microsoft.com/office/powerpoint/2010/main" val="1532273792"/>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2060848"/>
            <a:ext cx="8229600" cy="1972813"/>
          </a:xfrm>
        </p:spPr>
        <p:txBody>
          <a:bodyPr>
            <a:normAutofit/>
          </a:bodyPr>
          <a:lstStyle/>
          <a:p>
            <a:pPr marL="0" indent="0" algn="ctr">
              <a:buNone/>
            </a:pPr>
            <a:r>
              <a:rPr lang="fr-FR" sz="3600" b="1" dirty="0" smtClean="0">
                <a:solidFill>
                  <a:srgbClr val="FF0000"/>
                </a:solidFill>
              </a:rPr>
              <a:t>Présentation de la lettre administrative en forme administrative</a:t>
            </a:r>
            <a:endParaRPr lang="fr-FR" sz="3600" b="1" dirty="0">
              <a:solidFill>
                <a:srgbClr val="FF0000"/>
              </a:solidFill>
            </a:endParaRPr>
          </a:p>
        </p:txBody>
      </p:sp>
    </p:spTree>
    <p:extLst>
      <p:ext uri="{BB962C8B-B14F-4D97-AF65-F5344CB8AC3E}">
        <p14:creationId xmlns:p14="http://schemas.microsoft.com/office/powerpoint/2010/main" val="1425242071"/>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4638"/>
            <a:ext cx="8291264" cy="1143000"/>
          </a:xfrm>
        </p:spPr>
        <p:txBody>
          <a:bodyPr>
            <a:normAutofit fontScale="90000"/>
          </a:bodyPr>
          <a:lstStyle/>
          <a:p>
            <a:r>
              <a:rPr lang="fr-FR" b="1" dirty="0"/>
              <a:t>II.4.2. </a:t>
            </a:r>
            <a:r>
              <a:rPr lang="fr-FR" b="1" dirty="0" smtClean="0"/>
              <a:t>La lettre administrative en forme </a:t>
            </a:r>
            <a:r>
              <a:rPr lang="fr-FR" b="1" dirty="0"/>
              <a:t>personnelle </a:t>
            </a:r>
            <a:endParaRPr lang="fr-FR" dirty="0"/>
          </a:p>
        </p:txBody>
      </p:sp>
      <p:sp>
        <p:nvSpPr>
          <p:cNvPr id="3" name="Espace réservé du contenu 2"/>
          <p:cNvSpPr>
            <a:spLocks noGrp="1"/>
          </p:cNvSpPr>
          <p:nvPr>
            <p:ph idx="1"/>
          </p:nvPr>
        </p:nvSpPr>
        <p:spPr>
          <a:xfrm>
            <a:off x="323528" y="1600200"/>
            <a:ext cx="8280920" cy="4853136"/>
          </a:xfrm>
        </p:spPr>
        <p:txBody>
          <a:bodyPr>
            <a:normAutofit fontScale="92500"/>
          </a:bodyPr>
          <a:lstStyle/>
          <a:p>
            <a:pPr marL="0" indent="0" algn="just">
              <a:buNone/>
            </a:pPr>
            <a:r>
              <a:rPr lang="fr-FR" dirty="0"/>
              <a:t>Cette forme de lettre dite</a:t>
            </a:r>
            <a:r>
              <a:rPr lang="fr-FR" b="1" dirty="0"/>
              <a:t> inter</a:t>
            </a:r>
            <a:r>
              <a:rPr lang="fr-FR" dirty="0"/>
              <a:t> est utilisée dans le cadre d'une correspondance entre l'administration et un usager, qu'il soit particulier, élu local (si l'objet n'est pas professionnel, société ou personnalité morale, association, syndicats entreprise publique ou privée.</a:t>
            </a:r>
          </a:p>
          <a:p>
            <a:pPr marL="0" indent="0" algn="just">
              <a:buNone/>
            </a:pPr>
            <a:r>
              <a:rPr lang="fr-FR" u="sng" dirty="0" smtClean="0"/>
              <a:t>Exemple</a:t>
            </a:r>
            <a:r>
              <a:rPr lang="fr-FR" dirty="0" smtClean="0"/>
              <a:t> </a:t>
            </a:r>
            <a:r>
              <a:rPr lang="fr-FR" dirty="0"/>
              <a:t>: Un inspecteur d'hygiène et sécurité sanitaire répond à un restaurateur qui sollicite une information quant à ses obligations en matière d'hygiène alimentaire.</a:t>
            </a:r>
          </a:p>
        </p:txBody>
      </p:sp>
    </p:spTree>
    <p:extLst>
      <p:ext uri="{BB962C8B-B14F-4D97-AF65-F5344CB8AC3E}">
        <p14:creationId xmlns:p14="http://schemas.microsoft.com/office/powerpoint/2010/main" val="157180540"/>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a:spLocks noGrp="1"/>
          </p:cNvSpPr>
          <p:nvPr>
            <p:ph idx="1"/>
          </p:nvPr>
        </p:nvSpPr>
        <p:spPr>
          <a:xfrm>
            <a:off x="539552" y="2276872"/>
            <a:ext cx="8229600" cy="1468757"/>
          </a:xfrm>
        </p:spPr>
        <p:txBody>
          <a:bodyPr>
            <a:normAutofit/>
          </a:bodyPr>
          <a:lstStyle/>
          <a:p>
            <a:pPr marL="0" indent="0" algn="ctr">
              <a:buNone/>
            </a:pPr>
            <a:r>
              <a:rPr lang="fr-FR" sz="3600" b="1" dirty="0" smtClean="0">
                <a:solidFill>
                  <a:srgbClr val="FF0000"/>
                </a:solidFill>
              </a:rPr>
              <a:t>Présentation de la lettre administrative en forme personnelle</a:t>
            </a:r>
            <a:endParaRPr lang="fr-FR" sz="3600" b="1" dirty="0">
              <a:solidFill>
                <a:srgbClr val="FF0000"/>
              </a:solidFill>
            </a:endParaRPr>
          </a:p>
        </p:txBody>
      </p:sp>
    </p:spTree>
    <p:extLst>
      <p:ext uri="{BB962C8B-B14F-4D97-AF65-F5344CB8AC3E}">
        <p14:creationId xmlns:p14="http://schemas.microsoft.com/office/powerpoint/2010/main" val="239981688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1C1CF6"/>
                </a:solidFill>
              </a:rPr>
              <a:t>Partie III: LE COURRIER INTERNE</a:t>
            </a:r>
            <a:endParaRPr lang="fr-FR" b="1" dirty="0">
              <a:solidFill>
                <a:srgbClr val="1C1CF6"/>
              </a:solidFill>
            </a:endParaRPr>
          </a:p>
        </p:txBody>
      </p:sp>
      <p:pic>
        <p:nvPicPr>
          <p:cNvPr id="2060"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628800"/>
            <a:ext cx="8676456"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283040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552" y="2132856"/>
            <a:ext cx="8229600" cy="1944216"/>
          </a:xfrm>
        </p:spPr>
        <p:txBody>
          <a:bodyPr>
            <a:normAutofit/>
          </a:bodyPr>
          <a:lstStyle/>
          <a:p>
            <a:pPr marL="0" indent="0" algn="ctr">
              <a:buNone/>
            </a:pPr>
            <a:r>
              <a:rPr lang="fr-FR" sz="4400" b="1" dirty="0" smtClean="0"/>
              <a:t>Je vous remercie pour votre attention</a:t>
            </a:r>
            <a:endParaRPr lang="fr-FR" sz="4400" b="1" dirty="0"/>
          </a:p>
        </p:txBody>
      </p:sp>
    </p:spTree>
    <p:extLst>
      <p:ext uri="{BB962C8B-B14F-4D97-AF65-F5344CB8AC3E}">
        <p14:creationId xmlns:p14="http://schemas.microsoft.com/office/powerpoint/2010/main" val="3999522908"/>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556</Words>
  <Application>Microsoft Office PowerPoint</Application>
  <PresentationFormat>On-screen Show (4:3)</PresentationFormat>
  <Paragraphs>53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 Black</vt:lpstr>
      <vt:lpstr>Calibri</vt:lpstr>
      <vt:lpstr>Thème Office</vt:lpstr>
      <vt:lpstr>LA RÉDACTION ADMINISTRATIVE</vt:lpstr>
      <vt:lpstr>INTRODUCTION</vt:lpstr>
      <vt:lpstr>Partie I : GÉNÉRALITÉS</vt:lpstr>
      <vt:lpstr>2- Ecrire, pourquoi faire ?</vt:lpstr>
      <vt:lpstr>PowerPoint Presentation</vt:lpstr>
      <vt:lpstr>Partie II : LA LETTRE ADMINISTRATIVE </vt:lpstr>
      <vt:lpstr>II.1. Qualités d’une bonne lettre :</vt:lpstr>
      <vt:lpstr>II.2. Le style </vt:lpstr>
      <vt:lpstr>PowerPoint Presentation</vt:lpstr>
      <vt:lpstr>II.3. La présentation de la lettre :</vt:lpstr>
      <vt:lpstr>II.4. Les formes de la lettre administrative </vt:lpstr>
      <vt:lpstr>PowerPoint Presentation</vt:lpstr>
      <vt:lpstr>PowerPoint Presentation</vt:lpstr>
      <vt:lpstr>II.4.2. La lettre administrative en forme personnelle </vt:lpstr>
      <vt:lpstr>PowerPoint Presentation</vt:lpstr>
      <vt:lpstr>Partie III: LE COURRIER INTERNE</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RÉDACTION ADMINISTRATIVE</dc:title>
  <dc:creator>JOSEPH</dc:creator>
  <cp:lastModifiedBy>User</cp:lastModifiedBy>
  <cp:revision>16</cp:revision>
  <dcterms:created xsi:type="dcterms:W3CDTF">2024-05-23T13:53:54Z</dcterms:created>
  <dcterms:modified xsi:type="dcterms:W3CDTF">2025-01-23T10:29:04Z</dcterms:modified>
</cp:coreProperties>
</file>