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60" d="100"/>
          <a:sy n="60" d="100"/>
        </p:scale>
        <p:origin x="908"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8/4/2025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8/4/2025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8/4/2025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8/4/2025</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r-FR" b="1" dirty="0"/>
              <a:t>LE BORDEREAU D’ENVOI</a:t>
            </a:r>
            <a:endParaRPr lang="en-US" dirty="0"/>
          </a:p>
        </p:txBody>
      </p:sp>
      <p:sp>
        <p:nvSpPr>
          <p:cNvPr id="3" name="Subtitle 2"/>
          <p:cNvSpPr>
            <a:spLocks noGrp="1"/>
          </p:cNvSpPr>
          <p:nvPr>
            <p:ph type="subTitle" idx="1"/>
          </p:nvPr>
        </p:nvSpPr>
        <p:spPr/>
        <p:txBody>
          <a:bodyPr/>
          <a:lstStyle/>
          <a:p>
            <a:r>
              <a:rPr lang="fr-FR" dirty="0" smtClean="0"/>
              <a:t>Par KONAI Josué</a:t>
            </a:r>
            <a:endParaRPr lang="en-US" dirty="0"/>
          </a:p>
        </p:txBody>
      </p:sp>
    </p:spTree>
    <p:extLst>
      <p:ext uri="{BB962C8B-B14F-4D97-AF65-F5344CB8AC3E}">
        <p14:creationId xmlns:p14="http://schemas.microsoft.com/office/powerpoint/2010/main" val="147111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1011" y="679308"/>
            <a:ext cx="8911687" cy="1280890"/>
          </a:xfrm>
        </p:spPr>
        <p:txBody>
          <a:bodyPr/>
          <a:lstStyle/>
          <a:p>
            <a:pPr lvl="0"/>
            <a:r>
              <a:rPr lang="fr-FR" b="1" dirty="0"/>
              <a:t>DEFINITION</a:t>
            </a:r>
            <a:endParaRPr lang="en-US" dirty="0"/>
          </a:p>
        </p:txBody>
      </p:sp>
      <p:sp>
        <p:nvSpPr>
          <p:cNvPr id="3" name="Content Placeholder 2"/>
          <p:cNvSpPr>
            <a:spLocks noGrp="1"/>
          </p:cNvSpPr>
          <p:nvPr>
            <p:ph idx="1"/>
          </p:nvPr>
        </p:nvSpPr>
        <p:spPr>
          <a:xfrm>
            <a:off x="2215298" y="1319753"/>
            <a:ext cx="9289313" cy="5090474"/>
          </a:xfrm>
        </p:spPr>
        <p:txBody>
          <a:bodyPr>
            <a:normAutofit/>
          </a:bodyPr>
          <a:lstStyle/>
          <a:p>
            <a:pPr marL="0" indent="0" algn="just">
              <a:buNone/>
            </a:pPr>
            <a:r>
              <a:rPr lang="fr-FR" sz="3200" dirty="0">
                <a:latin typeface="Comic Sans MS" panose="030F0702030302020204" pitchFamily="66" charset="0"/>
              </a:rPr>
              <a:t>Encore appelé bordereau de transmission, il s’agit d’un document sommaire dans sa rédaction, utilisé pour la transmission de pièces d’administration en administration, de service en service, chaque fois que cette transmission n’implique pas de commentaires qui justifieraient la rédaction d’une lettre. Chaque fois aussi que, en raison du rang hiérarchique du destinataire, la forme différente de la lettre ne s’impose pas.</a:t>
            </a:r>
            <a:endParaRPr lang="en-US" sz="3200" dirty="0">
              <a:latin typeface="Comic Sans MS" panose="030F0702030302020204" pitchFamily="66" charset="0"/>
            </a:endParaRPr>
          </a:p>
          <a:p>
            <a:pPr marL="0" indent="0">
              <a:buNone/>
            </a:pPr>
            <a:endParaRPr lang="en-US" dirty="0">
              <a:latin typeface="Comic Sans MS" panose="030F0702030302020204" pitchFamily="66" charset="0"/>
            </a:endParaRPr>
          </a:p>
        </p:txBody>
      </p:sp>
    </p:spTree>
    <p:extLst>
      <p:ext uri="{BB962C8B-B14F-4D97-AF65-F5344CB8AC3E}">
        <p14:creationId xmlns:p14="http://schemas.microsoft.com/office/powerpoint/2010/main" val="13961985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fr-FR" b="1" dirty="0"/>
              <a:t>TYPES DE BORDEREAUX</a:t>
            </a:r>
            <a:endParaRPr lang="en-US" dirty="0"/>
          </a:p>
        </p:txBody>
      </p:sp>
      <p:sp>
        <p:nvSpPr>
          <p:cNvPr id="3" name="Content Placeholder 2"/>
          <p:cNvSpPr>
            <a:spLocks noGrp="1"/>
          </p:cNvSpPr>
          <p:nvPr>
            <p:ph idx="1"/>
          </p:nvPr>
        </p:nvSpPr>
        <p:spPr>
          <a:xfrm>
            <a:off x="1894787" y="2133600"/>
            <a:ext cx="10096107" cy="3296239"/>
          </a:xfrm>
        </p:spPr>
        <p:txBody>
          <a:bodyPr>
            <a:normAutofit/>
          </a:bodyPr>
          <a:lstStyle/>
          <a:p>
            <a:pPr lvl="0"/>
            <a:r>
              <a:rPr lang="fr-FR" sz="4400" dirty="0" smtClean="0">
                <a:latin typeface="Comic Sans MS" panose="030F0702030302020204" pitchFamily="66" charset="0"/>
              </a:rPr>
              <a:t>Le bordereau </a:t>
            </a:r>
            <a:r>
              <a:rPr lang="fr-FR" sz="4400" dirty="0">
                <a:latin typeface="Comic Sans MS" panose="030F0702030302020204" pitchFamily="66" charset="0"/>
              </a:rPr>
              <a:t>d’envoi entre services ou entre administrations</a:t>
            </a:r>
            <a:endParaRPr lang="en-US" sz="4400" dirty="0">
              <a:latin typeface="Comic Sans MS" panose="030F0702030302020204" pitchFamily="66" charset="0"/>
            </a:endParaRPr>
          </a:p>
          <a:p>
            <a:r>
              <a:rPr lang="fr-FR" sz="4400" dirty="0" smtClean="0">
                <a:latin typeface="Comic Sans MS" panose="030F0702030302020204" pitchFamily="66" charset="0"/>
              </a:rPr>
              <a:t>Le bordereau </a:t>
            </a:r>
            <a:r>
              <a:rPr lang="fr-FR" sz="4400" dirty="0">
                <a:latin typeface="Comic Sans MS" panose="030F0702030302020204" pitchFamily="66" charset="0"/>
              </a:rPr>
              <a:t>de transmission interne </a:t>
            </a:r>
            <a:r>
              <a:rPr lang="fr-FR" sz="4400" dirty="0" smtClean="0">
                <a:latin typeface="Comic Sans MS" panose="030F0702030302020204" pitchFamily="66" charset="0"/>
              </a:rPr>
              <a:t>au service</a:t>
            </a:r>
            <a:endParaRPr lang="en-US" sz="4400" dirty="0">
              <a:latin typeface="Comic Sans MS" panose="030F0702030302020204" pitchFamily="66" charset="0"/>
            </a:endParaRPr>
          </a:p>
        </p:txBody>
      </p:sp>
    </p:spTree>
    <p:extLst>
      <p:ext uri="{BB962C8B-B14F-4D97-AF65-F5344CB8AC3E}">
        <p14:creationId xmlns:p14="http://schemas.microsoft.com/office/powerpoint/2010/main" val="26163348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8166" y="624110"/>
            <a:ext cx="8911687" cy="1280890"/>
          </a:xfrm>
        </p:spPr>
        <p:txBody>
          <a:bodyPr/>
          <a:lstStyle/>
          <a:p>
            <a:pPr lvl="0"/>
            <a:r>
              <a:rPr lang="fr-FR" b="1" dirty="0" smtClean="0"/>
              <a:t>A- Le </a:t>
            </a:r>
            <a:r>
              <a:rPr lang="fr-FR" b="1" dirty="0"/>
              <a:t>bordereau d’envoi entre services ou administrations</a:t>
            </a:r>
            <a:endParaRPr lang="en-US" dirty="0"/>
          </a:p>
        </p:txBody>
      </p:sp>
      <p:sp>
        <p:nvSpPr>
          <p:cNvPr id="3" name="Content Placeholder 2"/>
          <p:cNvSpPr>
            <a:spLocks noGrp="1"/>
          </p:cNvSpPr>
          <p:nvPr>
            <p:ph idx="1"/>
          </p:nvPr>
        </p:nvSpPr>
        <p:spPr>
          <a:xfrm>
            <a:off x="1163409" y="1905000"/>
            <a:ext cx="10553670" cy="4619133"/>
          </a:xfrm>
        </p:spPr>
        <p:txBody>
          <a:bodyPr>
            <a:noAutofit/>
          </a:bodyPr>
          <a:lstStyle/>
          <a:p>
            <a:pPr marL="0" indent="0">
              <a:buNone/>
            </a:pPr>
            <a:r>
              <a:rPr lang="fr-FR" sz="2800" dirty="0">
                <a:latin typeface="Comic Sans MS" panose="030F0702030302020204" pitchFamily="66" charset="0"/>
              </a:rPr>
              <a:t>Le bordereau comporte généralement, dans sa partie imprimée, les éléments suivants </a:t>
            </a:r>
            <a:r>
              <a:rPr lang="fr-FR" sz="2800" dirty="0" smtClean="0">
                <a:latin typeface="Comic Sans MS" panose="030F0702030302020204" pitchFamily="66" charset="0"/>
              </a:rPr>
              <a:t>:</a:t>
            </a:r>
          </a:p>
          <a:p>
            <a:pPr lvl="0"/>
            <a:r>
              <a:rPr lang="fr-FR" sz="2800" dirty="0">
                <a:latin typeface="Comic Sans MS" panose="030F0702030302020204" pitchFamily="66" charset="0"/>
              </a:rPr>
              <a:t>l’en-tête du service expéditeur (timbre du service, désignation de l’Etat et devise, mention en blanc du numéro d’enregistrement) ;</a:t>
            </a:r>
            <a:endParaRPr lang="en-US" sz="2800" dirty="0">
              <a:latin typeface="Comic Sans MS" panose="030F0702030302020204" pitchFamily="66" charset="0"/>
            </a:endParaRPr>
          </a:p>
          <a:p>
            <a:pPr lvl="0"/>
            <a:r>
              <a:rPr lang="fr-FR" sz="2800" dirty="0">
                <a:latin typeface="Comic Sans MS" panose="030F0702030302020204" pitchFamily="66" charset="0"/>
              </a:rPr>
              <a:t>la mention en blanc de la date, avec le lieu d’expédition ;</a:t>
            </a:r>
            <a:endParaRPr lang="en-US" sz="2800" dirty="0">
              <a:latin typeface="Comic Sans MS" panose="030F0702030302020204" pitchFamily="66" charset="0"/>
            </a:endParaRPr>
          </a:p>
          <a:p>
            <a:pPr lvl="0"/>
            <a:r>
              <a:rPr lang="fr-FR" sz="2800" dirty="0">
                <a:latin typeface="Comic Sans MS" panose="030F0702030302020204" pitchFamily="66" charset="0"/>
              </a:rPr>
              <a:t>le titre du document : « BORDEREAU D’ENVOI » ou « BORDEREAU DE TRANSMISSION » en majuscules, au milieu de la ligne, ou bien « BORDEREAU RECAPITULATIF DES PIECES ADRESSEES A… » ;</a:t>
            </a:r>
            <a:endParaRPr lang="en-US" sz="2800" dirty="0">
              <a:latin typeface="Comic Sans MS" panose="030F0702030302020204" pitchFamily="66" charset="0"/>
            </a:endParaRPr>
          </a:p>
          <a:p>
            <a:endParaRPr lang="en-US" sz="2800" dirty="0"/>
          </a:p>
        </p:txBody>
      </p:sp>
    </p:spTree>
    <p:extLst>
      <p:ext uri="{BB962C8B-B14F-4D97-AF65-F5344CB8AC3E}">
        <p14:creationId xmlns:p14="http://schemas.microsoft.com/office/powerpoint/2010/main" val="19532885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21409" y="603316"/>
            <a:ext cx="10180949" cy="5241304"/>
          </a:xfrm>
        </p:spPr>
        <p:txBody>
          <a:bodyPr>
            <a:normAutofit fontScale="92500" lnSpcReduction="20000"/>
          </a:bodyPr>
          <a:lstStyle/>
          <a:p>
            <a:pPr algn="just"/>
            <a:r>
              <a:rPr lang="fr-FR" sz="3200" dirty="0">
                <a:latin typeface="Comic Sans MS" panose="030F0702030302020204" pitchFamily="66" charset="0"/>
              </a:rPr>
              <a:t>accompagné à droite et en-dessous de la préposition « à » définissant le destinataire du bordereau de transmission </a:t>
            </a:r>
            <a:r>
              <a:rPr lang="fr-FR" sz="3200" dirty="0">
                <a:latin typeface="Comic Sans MS" panose="030F0702030302020204" pitchFamily="66" charset="0"/>
              </a:rPr>
              <a:t>;</a:t>
            </a:r>
          </a:p>
          <a:p>
            <a:pPr lvl="0" algn="just"/>
            <a:r>
              <a:rPr lang="fr-FR" sz="3200" dirty="0" smtClean="0">
                <a:latin typeface="Comic Sans MS" panose="030F0702030302020204" pitchFamily="66" charset="0"/>
              </a:rPr>
              <a:t>en </a:t>
            </a:r>
            <a:r>
              <a:rPr lang="fr-FR" sz="3200" dirty="0">
                <a:latin typeface="Comic Sans MS" panose="030F0702030302020204" pitchFamily="66" charset="0"/>
              </a:rPr>
              <a:t>dessous un cadre divisé en trois ou en quatre colonnes occupant le reste de la page </a:t>
            </a:r>
            <a:r>
              <a:rPr lang="fr-FR" sz="3200" dirty="0" smtClean="0">
                <a:latin typeface="Comic Sans MS" panose="030F0702030302020204" pitchFamily="66" charset="0"/>
              </a:rPr>
              <a:t>:</a:t>
            </a:r>
          </a:p>
          <a:p>
            <a:pPr marL="0" lvl="0" indent="0" algn="just">
              <a:buNone/>
            </a:pPr>
            <a:endParaRPr lang="en-US" sz="3200" dirty="0">
              <a:latin typeface="Comic Sans MS" panose="030F0702030302020204" pitchFamily="66" charset="0"/>
            </a:endParaRPr>
          </a:p>
          <a:p>
            <a:pPr lvl="1" algn="just">
              <a:buFont typeface="Wingdings" panose="05000000000000000000" pitchFamily="2" charset="2"/>
              <a:buChar char="§"/>
            </a:pPr>
            <a:r>
              <a:rPr lang="fr-FR" sz="2800" dirty="0">
                <a:latin typeface="Comic Sans MS" panose="030F0702030302020204" pitchFamily="66" charset="0"/>
              </a:rPr>
              <a:t>La colonne de gauche porte le titre « Désignation des pièces » ou « Nature des pièces » ou toute autre formule équivalente ;</a:t>
            </a:r>
            <a:endParaRPr lang="en-US" sz="2800" dirty="0">
              <a:latin typeface="Comic Sans MS" panose="030F0702030302020204" pitchFamily="66" charset="0"/>
            </a:endParaRPr>
          </a:p>
          <a:p>
            <a:pPr lvl="1" algn="just">
              <a:buFont typeface="Wingdings" panose="05000000000000000000" pitchFamily="2" charset="2"/>
              <a:buChar char="§"/>
            </a:pPr>
            <a:r>
              <a:rPr lang="fr-FR" sz="2800" dirty="0">
                <a:latin typeface="Comic Sans MS" panose="030F0702030302020204" pitchFamily="66" charset="0"/>
              </a:rPr>
              <a:t>La colonne centrale porte le titre « Nombre des pièces » ou seulement « Nombre » ;</a:t>
            </a:r>
            <a:endParaRPr lang="en-US" sz="2800" dirty="0">
              <a:latin typeface="Comic Sans MS" panose="030F0702030302020204" pitchFamily="66" charset="0"/>
            </a:endParaRPr>
          </a:p>
          <a:p>
            <a:pPr lvl="1" algn="just">
              <a:buFont typeface="Wingdings" panose="05000000000000000000" pitchFamily="2" charset="2"/>
              <a:buChar char="§"/>
            </a:pPr>
            <a:r>
              <a:rPr lang="fr-FR" sz="2800" dirty="0">
                <a:latin typeface="Comic Sans MS" panose="030F0702030302020204" pitchFamily="66" charset="0"/>
              </a:rPr>
              <a:t>La colonne de droite porte le titre « Observations »</a:t>
            </a:r>
            <a:endParaRPr lang="en-US" sz="2800" dirty="0">
              <a:latin typeface="Comic Sans MS" panose="030F0702030302020204" pitchFamily="66" charset="0"/>
            </a:endParaRPr>
          </a:p>
          <a:p>
            <a:pPr algn="just"/>
            <a:endParaRPr lang="en-US" dirty="0"/>
          </a:p>
        </p:txBody>
      </p:sp>
    </p:spTree>
    <p:extLst>
      <p:ext uri="{BB962C8B-B14F-4D97-AF65-F5344CB8AC3E}">
        <p14:creationId xmlns:p14="http://schemas.microsoft.com/office/powerpoint/2010/main" val="92553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b="1" dirty="0" smtClean="0"/>
              <a:t>B- Le </a:t>
            </a:r>
            <a:r>
              <a:rPr lang="fr-FR" b="1" dirty="0"/>
              <a:t>bordereau de transmission </a:t>
            </a:r>
            <a:r>
              <a:rPr lang="fr-FR" b="1" dirty="0" smtClean="0"/>
              <a:t>interne : le Soit Transmis</a:t>
            </a:r>
            <a:endParaRPr lang="en-US" dirty="0"/>
          </a:p>
        </p:txBody>
      </p:sp>
      <p:sp>
        <p:nvSpPr>
          <p:cNvPr id="3" name="Content Placeholder 2"/>
          <p:cNvSpPr>
            <a:spLocks noGrp="1"/>
          </p:cNvSpPr>
          <p:nvPr>
            <p:ph idx="1"/>
          </p:nvPr>
        </p:nvSpPr>
        <p:spPr>
          <a:xfrm>
            <a:off x="1395167" y="1905000"/>
            <a:ext cx="10109445" cy="4524080"/>
          </a:xfrm>
        </p:spPr>
        <p:txBody>
          <a:bodyPr>
            <a:normAutofit/>
          </a:bodyPr>
          <a:lstStyle/>
          <a:p>
            <a:pPr marL="0" indent="0" algn="just">
              <a:buNone/>
            </a:pPr>
            <a:r>
              <a:rPr lang="fr-FR" dirty="0" smtClean="0">
                <a:latin typeface="Comic Sans MS" panose="030F0702030302020204" pitchFamily="66" charset="0"/>
              </a:rPr>
              <a:t>	</a:t>
            </a:r>
            <a:r>
              <a:rPr lang="fr-FR" sz="2800" dirty="0">
                <a:latin typeface="Comic Sans MS" panose="030F0702030302020204" pitchFamily="66" charset="0"/>
              </a:rPr>
              <a:t>Le</a:t>
            </a:r>
            <a:r>
              <a:rPr lang="fr-FR" dirty="0" smtClean="0">
                <a:latin typeface="Comic Sans MS" panose="030F0702030302020204" pitchFamily="66" charset="0"/>
              </a:rPr>
              <a:t> </a:t>
            </a:r>
            <a:r>
              <a:rPr lang="fr-FR" sz="2800" dirty="0" smtClean="0">
                <a:latin typeface="Comic Sans MS" panose="030F0702030302020204" pitchFamily="66" charset="0"/>
              </a:rPr>
              <a:t>bordereau </a:t>
            </a:r>
            <a:r>
              <a:rPr lang="fr-FR" sz="2800" dirty="0">
                <a:latin typeface="Comic Sans MS" panose="030F0702030302020204" pitchFamily="66" charset="0"/>
              </a:rPr>
              <a:t>prend le titre de « SOIT TRANSMIS » pour les transmissions au sein d’une même administration. Il s’emploi normalement de supérieur à subordonné pour transmettre, avec les pièces, les instructions relatives à leur traitement. Le texte peut donc en être moins sommaire que celui du bordereau d’envoi.</a:t>
            </a:r>
            <a:endParaRPr lang="en-US" sz="2800" dirty="0">
              <a:latin typeface="Comic Sans MS" panose="030F0702030302020204" pitchFamily="66" charset="0"/>
            </a:endParaRPr>
          </a:p>
          <a:p>
            <a:pPr marL="0" indent="0" algn="just">
              <a:buNone/>
            </a:pPr>
            <a:r>
              <a:rPr lang="fr-FR" sz="2800" dirty="0" smtClean="0">
                <a:latin typeface="Comic Sans MS" panose="030F0702030302020204" pitchFamily="66" charset="0"/>
              </a:rPr>
              <a:t>	Certains </a:t>
            </a:r>
            <a:r>
              <a:rPr lang="fr-FR" sz="2800" dirty="0">
                <a:latin typeface="Comic Sans MS" panose="030F0702030302020204" pitchFamily="66" charset="0"/>
              </a:rPr>
              <a:t>services emploient le « SOIT TRANSMIS » dans le sens subordonné – supérieur, parfois même pour les transmissions à des services relevant d’une autre administration. Ces usages sont à déconseiller.</a:t>
            </a:r>
            <a:endParaRPr lang="en-US" sz="2800" dirty="0">
              <a:latin typeface="Comic Sans MS" panose="030F0702030302020204" pitchFamily="66" charset="0"/>
            </a:endParaRPr>
          </a:p>
        </p:txBody>
      </p:sp>
    </p:spTree>
    <p:extLst>
      <p:ext uri="{BB962C8B-B14F-4D97-AF65-F5344CB8AC3E}">
        <p14:creationId xmlns:p14="http://schemas.microsoft.com/office/powerpoint/2010/main" val="14104735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Formules de </a:t>
            </a:r>
            <a:r>
              <a:rPr lang="fr-FR" dirty="0"/>
              <a:t>transmission les plus courantes  :</a:t>
            </a:r>
            <a:endParaRPr lang="en-US" dirty="0"/>
          </a:p>
        </p:txBody>
      </p:sp>
      <p:sp>
        <p:nvSpPr>
          <p:cNvPr id="3" name="Content Placeholder 2"/>
          <p:cNvSpPr>
            <a:spLocks noGrp="1"/>
          </p:cNvSpPr>
          <p:nvPr>
            <p:ph idx="1"/>
          </p:nvPr>
        </p:nvSpPr>
        <p:spPr>
          <a:xfrm>
            <a:off x="1435395" y="2048538"/>
            <a:ext cx="9994604" cy="4437321"/>
          </a:xfrm>
        </p:spPr>
        <p:txBody>
          <a:bodyPr>
            <a:noAutofit/>
          </a:bodyPr>
          <a:lstStyle/>
          <a:p>
            <a:pPr algn="just"/>
            <a:r>
              <a:rPr lang="fr-FR" sz="2800" b="1" dirty="0"/>
              <a:t>Pour information</a:t>
            </a:r>
            <a:r>
              <a:rPr lang="fr-FR" sz="2800" dirty="0"/>
              <a:t> : la pièce est envoyée à titre indicatif. Elle peut présenter un intérêt pour le destinataire.</a:t>
            </a:r>
            <a:endParaRPr lang="en-US" sz="2800" dirty="0"/>
          </a:p>
          <a:p>
            <a:pPr algn="just"/>
            <a:r>
              <a:rPr lang="fr-FR" sz="2800" b="1" dirty="0"/>
              <a:t>Pour attribution</a:t>
            </a:r>
            <a:r>
              <a:rPr lang="fr-FR" sz="2800" dirty="0"/>
              <a:t> : la pièce est envoyée à titre définitif car elle relève de la compétence du destinataire. Celui-ci en fera l’usage qui lui paraîtra convenir.</a:t>
            </a:r>
            <a:endParaRPr lang="en-US" sz="2800" dirty="0"/>
          </a:p>
          <a:p>
            <a:pPr algn="just"/>
            <a:r>
              <a:rPr lang="fr-FR" sz="2800" b="1" dirty="0"/>
              <a:t>A toute fins utiles</a:t>
            </a:r>
            <a:r>
              <a:rPr lang="fr-FR" sz="2800" dirty="0"/>
              <a:t> : l’expéditeur suppose que la pièce peut intéresser le destinataire. Il la lui transmet à titre définitif. Le destinataire en fera l’usage éventuel qu’il jugera utile.</a:t>
            </a:r>
            <a:endParaRPr lang="en-US" sz="2800" dirty="0"/>
          </a:p>
        </p:txBody>
      </p:sp>
    </p:spTree>
    <p:extLst>
      <p:ext uri="{BB962C8B-B14F-4D97-AF65-F5344CB8AC3E}">
        <p14:creationId xmlns:p14="http://schemas.microsoft.com/office/powerpoint/2010/main" val="2725720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4850" y="709171"/>
            <a:ext cx="8911687" cy="853815"/>
          </a:xfrm>
        </p:spPr>
        <p:txBody>
          <a:bodyPr/>
          <a:lstStyle/>
          <a:p>
            <a:r>
              <a:rPr lang="fr-FR" b="1" dirty="0" smtClean="0"/>
              <a:t>Autres formules utilisées</a:t>
            </a:r>
            <a:endParaRPr lang="en-US" b="1" dirty="0"/>
          </a:p>
        </p:txBody>
      </p:sp>
      <p:sp>
        <p:nvSpPr>
          <p:cNvPr id="3" name="Content Placeholder 2"/>
          <p:cNvSpPr>
            <a:spLocks noGrp="1"/>
          </p:cNvSpPr>
          <p:nvPr>
            <p:ph idx="1"/>
          </p:nvPr>
        </p:nvSpPr>
        <p:spPr>
          <a:xfrm>
            <a:off x="1254641" y="1850065"/>
            <a:ext cx="10451805" cy="4625163"/>
          </a:xfrm>
        </p:spPr>
        <p:txBody>
          <a:bodyPr>
            <a:noAutofit/>
          </a:bodyPr>
          <a:lstStyle/>
          <a:p>
            <a:pPr algn="just"/>
            <a:r>
              <a:rPr lang="fr-FR" sz="2400" b="1" dirty="0">
                <a:latin typeface="Comic Sans MS" panose="030F0702030302020204" pitchFamily="66" charset="0"/>
              </a:rPr>
              <a:t>Comme suite à votre demande</a:t>
            </a:r>
            <a:r>
              <a:rPr lang="fr-FR" sz="2400" dirty="0">
                <a:latin typeface="Comic Sans MS" panose="030F0702030302020204" pitchFamily="66" charset="0"/>
              </a:rPr>
              <a:t> : la pièce est transmise à la suite d’une demande du destinataire. Ce pourra être selon le cas à titre définitif (pour attribution) ou à charge de retour (en communication).</a:t>
            </a:r>
            <a:endParaRPr lang="en-US" sz="2400" dirty="0">
              <a:latin typeface="Comic Sans MS" panose="030F0702030302020204" pitchFamily="66" charset="0"/>
            </a:endParaRPr>
          </a:p>
          <a:p>
            <a:pPr algn="just"/>
            <a:r>
              <a:rPr lang="fr-FR" sz="2400" b="1" dirty="0">
                <a:latin typeface="Comic Sans MS" panose="030F0702030302020204" pitchFamily="66" charset="0"/>
              </a:rPr>
              <a:t>En communication</a:t>
            </a:r>
            <a:r>
              <a:rPr lang="fr-FR" sz="2400" dirty="0">
                <a:latin typeface="Comic Sans MS" panose="030F0702030302020204" pitchFamily="66" charset="0"/>
              </a:rPr>
              <a:t> : le destinataire devra renvoyer la pièce à l’expéditeur après usage. Cette communication est généralement faite « pour étude » ou « pour avis ». Ces dernières formules peuvent d’ailleurs se trouver seules.</a:t>
            </a:r>
            <a:endParaRPr lang="en-US" sz="2400" dirty="0">
              <a:latin typeface="Comic Sans MS" panose="030F0702030302020204" pitchFamily="66" charset="0"/>
            </a:endParaRPr>
          </a:p>
          <a:p>
            <a:pPr algn="just"/>
            <a:r>
              <a:rPr lang="fr-FR" sz="2400" b="1" dirty="0">
                <a:latin typeface="Comic Sans MS" panose="030F0702030302020204" pitchFamily="66" charset="0"/>
              </a:rPr>
              <a:t>Pour suite à donner</a:t>
            </a:r>
            <a:r>
              <a:rPr lang="fr-FR" sz="2400" dirty="0">
                <a:latin typeface="Comic Sans MS" panose="030F0702030302020204" pitchFamily="66" charset="0"/>
              </a:rPr>
              <a:t> : le document est transmis au destinataire pour que celui-ci traite l’affaire ou la question portée par ce document. C’est généralement une réponse à l’auteur du document.</a:t>
            </a:r>
            <a:endParaRPr lang="en-US" sz="2400" dirty="0">
              <a:latin typeface="Comic Sans MS" panose="030F0702030302020204" pitchFamily="66" charset="0"/>
            </a:endParaRPr>
          </a:p>
        </p:txBody>
      </p:sp>
    </p:spTree>
    <p:extLst>
      <p:ext uri="{BB962C8B-B14F-4D97-AF65-F5344CB8AC3E}">
        <p14:creationId xmlns:p14="http://schemas.microsoft.com/office/powerpoint/2010/main" val="26739101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07534" y="1478406"/>
            <a:ext cx="9707710" cy="5379594"/>
          </a:xfrm>
        </p:spPr>
        <p:txBody>
          <a:bodyPr>
            <a:normAutofit/>
          </a:bodyPr>
          <a:lstStyle/>
          <a:p>
            <a:r>
              <a:rPr lang="fr-FR" sz="2400" b="1" dirty="0">
                <a:latin typeface="Comic Sans MS" panose="030F0702030302020204" pitchFamily="66" charset="0"/>
              </a:rPr>
              <a:t>Pour éléments de réponse</a:t>
            </a:r>
            <a:r>
              <a:rPr lang="fr-FR" sz="2400" dirty="0">
                <a:latin typeface="Comic Sans MS" panose="030F0702030302020204" pitchFamily="66" charset="0"/>
              </a:rPr>
              <a:t> : le supérieur transmet à un subordonné une pièce pour étude et lui demande en fait de lui soumettre un projet de réponse.</a:t>
            </a:r>
            <a:endParaRPr lang="en-US" sz="2400" dirty="0">
              <a:latin typeface="Comic Sans MS" panose="030F0702030302020204" pitchFamily="66" charset="0"/>
            </a:endParaRPr>
          </a:p>
          <a:p>
            <a:r>
              <a:rPr lang="fr-FR" sz="2400" b="1" dirty="0">
                <a:latin typeface="Comic Sans MS" panose="030F0702030302020204" pitchFamily="66" charset="0"/>
              </a:rPr>
              <a:t>Pour exécution</a:t>
            </a:r>
            <a:r>
              <a:rPr lang="fr-FR" sz="2400" dirty="0">
                <a:latin typeface="Comic Sans MS" panose="030F0702030302020204" pitchFamily="66" charset="0"/>
              </a:rPr>
              <a:t> : le supérieur transmet à son subordonné avec ordre de faire le nécessaire pour traiter l’affaire. Ce qui implique qu’il lui sera rendu compte de l’accomplissement de cette tâche.</a:t>
            </a:r>
            <a:endParaRPr lang="en-US" sz="2400" dirty="0">
              <a:latin typeface="Comic Sans MS" panose="030F0702030302020204" pitchFamily="66" charset="0"/>
            </a:endParaRPr>
          </a:p>
          <a:p>
            <a:r>
              <a:rPr lang="fr-FR" sz="2400" b="1" dirty="0">
                <a:latin typeface="Comic Sans MS" panose="030F0702030302020204" pitchFamily="66" charset="0"/>
              </a:rPr>
              <a:t>Pour décision</a:t>
            </a:r>
            <a:r>
              <a:rPr lang="fr-FR" sz="2400" dirty="0">
                <a:latin typeface="Comic Sans MS" panose="030F0702030302020204" pitchFamily="66" charset="0"/>
              </a:rPr>
              <a:t> : le subordonné demande à son supérieur une décision sur l’affaire transmise.</a:t>
            </a:r>
            <a:endParaRPr lang="en-US" sz="2400" dirty="0">
              <a:latin typeface="Comic Sans MS" panose="030F0702030302020204" pitchFamily="66" charset="0"/>
            </a:endParaRPr>
          </a:p>
          <a:p>
            <a:r>
              <a:rPr lang="fr-FR" sz="2400" b="1" dirty="0">
                <a:latin typeface="Comic Sans MS" panose="030F0702030302020204" pitchFamily="66" charset="0"/>
              </a:rPr>
              <a:t>Pour signature</a:t>
            </a:r>
            <a:r>
              <a:rPr lang="fr-FR" sz="2400" dirty="0">
                <a:latin typeface="Comic Sans MS" panose="030F0702030302020204" pitchFamily="66" charset="0"/>
              </a:rPr>
              <a:t> : le document est transmis au supérieur pour être signé (ce qui implique examen et approbation du projet présenté).</a:t>
            </a:r>
            <a:endParaRPr lang="en-US" sz="2400" dirty="0">
              <a:latin typeface="Comic Sans MS" panose="030F0702030302020204" pitchFamily="66" charset="0"/>
            </a:endParaRPr>
          </a:p>
        </p:txBody>
      </p:sp>
      <p:sp>
        <p:nvSpPr>
          <p:cNvPr id="4" name="TextBox 3"/>
          <p:cNvSpPr txBox="1"/>
          <p:nvPr/>
        </p:nvSpPr>
        <p:spPr>
          <a:xfrm>
            <a:off x="1807534" y="733647"/>
            <a:ext cx="5858539" cy="523220"/>
          </a:xfrm>
          <a:prstGeom prst="rect">
            <a:avLst/>
          </a:prstGeom>
          <a:noFill/>
        </p:spPr>
        <p:txBody>
          <a:bodyPr wrap="square" rtlCol="0">
            <a:spAutoFit/>
          </a:bodyPr>
          <a:lstStyle/>
          <a:p>
            <a:r>
              <a:rPr lang="fr-FR" sz="2800" b="1" dirty="0"/>
              <a:t>Autres formules </a:t>
            </a:r>
            <a:r>
              <a:rPr lang="fr-FR" sz="2800" b="1" dirty="0" smtClean="0"/>
              <a:t>utilisées (suite)</a:t>
            </a:r>
            <a:endParaRPr lang="en-US" sz="2800" dirty="0"/>
          </a:p>
        </p:txBody>
      </p:sp>
    </p:spTree>
    <p:extLst>
      <p:ext uri="{BB962C8B-B14F-4D97-AF65-F5344CB8AC3E}">
        <p14:creationId xmlns:p14="http://schemas.microsoft.com/office/powerpoint/2010/main" val="1159195375"/>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93</TotalTime>
  <Words>160</Words>
  <Application>Microsoft Office PowerPoint</Application>
  <PresentationFormat>Widescreen</PresentationFormat>
  <Paragraphs>34</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Century Gothic</vt:lpstr>
      <vt:lpstr>Comic Sans MS</vt:lpstr>
      <vt:lpstr>Wingdings</vt:lpstr>
      <vt:lpstr>Wingdings 3</vt:lpstr>
      <vt:lpstr>Wisp</vt:lpstr>
      <vt:lpstr>LE BORDEREAU D’ENVOI</vt:lpstr>
      <vt:lpstr>DEFINITION</vt:lpstr>
      <vt:lpstr>TYPES DE BORDEREAUX</vt:lpstr>
      <vt:lpstr>A- Le bordereau d’envoi entre services ou administrations</vt:lpstr>
      <vt:lpstr>PowerPoint Presentation</vt:lpstr>
      <vt:lpstr>B- Le bordereau de transmission interne : le Soit Transmis</vt:lpstr>
      <vt:lpstr>Formules de transmission les plus courantes  :</vt:lpstr>
      <vt:lpstr>Autres formules utilisées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BORDEREAU D’ENVOI</dc:title>
  <dc:creator>User</dc:creator>
  <cp:lastModifiedBy>User</cp:lastModifiedBy>
  <cp:revision>7</cp:revision>
  <dcterms:created xsi:type="dcterms:W3CDTF">2025-08-04T11:32:16Z</dcterms:created>
  <dcterms:modified xsi:type="dcterms:W3CDTF">2025-08-04T13:05:55Z</dcterms:modified>
</cp:coreProperties>
</file>